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60" r:id="rId4"/>
    <p:sldId id="267" r:id="rId5"/>
    <p:sldId id="268" r:id="rId6"/>
    <p:sldId id="270" r:id="rId7"/>
    <p:sldId id="271" r:id="rId8"/>
    <p:sldId id="257" r:id="rId9"/>
    <p:sldId id="272" r:id="rId10"/>
    <p:sldId id="258" r:id="rId11"/>
    <p:sldId id="259" r:id="rId12"/>
    <p:sldId id="261" r:id="rId13"/>
    <p:sldId id="262" r:id="rId14"/>
    <p:sldId id="263" r:id="rId15"/>
    <p:sldId id="264" r:id="rId16"/>
    <p:sldId id="266" r:id="rId17"/>
    <p:sldId id="277" r:id="rId18"/>
    <p:sldId id="274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076E6"/>
    <a:srgbClr val="B9B6B7"/>
    <a:srgbClr val="B1B9BA"/>
    <a:srgbClr val="FFF102"/>
    <a:srgbClr val="5E7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225B-1D22-9BE7-597B-F0C4BFABF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30530-C8A2-36F8-B658-D584125EB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1A31A-8CB0-FB01-E83F-D492C472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3D79-78BE-4069-B7FD-325018235D35}" type="datetimeFigureOut">
              <a:rPr lang="en-US" smtClean="0"/>
              <a:t>28-Apr-24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5F88F-AF71-4103-E440-7FC6BF26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361E3-DA01-ABD2-BA55-5F875B64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7C78-62D1-4683-B0EB-6541CF8F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1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6CBB-E9E8-20B5-09B0-CF87B83D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8BB79-AF64-D790-A436-1FAC41265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3AAEF-0C86-C4C7-5C59-A03174D0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3D79-78BE-4069-B7FD-325018235D35}" type="datetimeFigureOut">
              <a:rPr lang="en-US" smtClean="0"/>
              <a:t>28-Apr-24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1F936-88AF-0CD6-FC32-368EE4E1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4560D-F106-C80C-AAE7-B631CF7A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7C78-62D1-4683-B0EB-6541CF8F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1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59C28-7C34-5930-BD48-9AAB398E6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627D3-FD02-406F-D292-1E3718223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678E-9F5E-E35D-C016-7ED5EAB8E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3D79-78BE-4069-B7FD-325018235D35}" type="datetimeFigureOut">
              <a:rPr lang="en-US" smtClean="0"/>
              <a:t>28-Apr-24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A0AF-B54F-672E-A39A-67700D375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24F86-9B5B-F158-40A7-D9C0CD64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7C78-62D1-4683-B0EB-6541CF8F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3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2E20-578F-2A96-4DB8-BE131393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E8CC-8D26-738D-762E-2E2644ABF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97383-D8CA-AC56-98FE-EE02C22E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3D79-78BE-4069-B7FD-325018235D35}" type="datetimeFigureOut">
              <a:rPr lang="en-US" smtClean="0"/>
              <a:t>28-Apr-24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ABA85-C5C3-CFB7-2BE0-17F18088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0B138-1999-D824-0C00-33A95ACD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7C78-62D1-4683-B0EB-6541CF8F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73D7-6894-CFCF-D3FD-1C18BA8AD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29C1A-1502-EC57-7BDD-715665B86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6B067-DD6A-AB87-A679-8D1A61040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3D79-78BE-4069-B7FD-325018235D35}" type="datetimeFigureOut">
              <a:rPr lang="en-US" smtClean="0"/>
              <a:t>28-Apr-24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A0156-BB05-4470-09BF-397DC223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C48BD-38EB-7A74-6388-1A0598C6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7C78-62D1-4683-B0EB-6541CF8F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9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6C3D-65B8-4956-6A9F-9CAE21D5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CBC10-E42B-EE13-2DBC-E6E96C201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9B2BE-0FDA-0A80-3567-FF74A4196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C8FFF-ADDB-BBF8-7E60-73EE7F4A2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3D79-78BE-4069-B7FD-325018235D35}" type="datetimeFigureOut">
              <a:rPr lang="en-US" smtClean="0"/>
              <a:t>28-Apr-24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D221C-653C-9E8E-16FE-59F2CB1B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BE5BB-AF9C-E645-E5C4-4AE99B61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7C78-62D1-4683-B0EB-6541CF8F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26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FE18-000C-3A7D-CDDD-0CE4CF1D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0CEA6-E404-128E-C0DF-9F467CBFD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27D36-6D44-00ED-1AE2-3D990FF38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29762-B54F-FFD1-37A0-A25F1930E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C71497-8897-78CA-513B-6E9A08C99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1E019-8C3B-78C8-EB2B-B9FDB734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3D79-78BE-4069-B7FD-325018235D35}" type="datetimeFigureOut">
              <a:rPr lang="en-US" smtClean="0"/>
              <a:t>28-Apr-24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0325CD-B3F0-C5CC-7C42-AB98C57A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0837A9-EAB5-0BC7-FE49-884646E4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7C78-62D1-4683-B0EB-6541CF8F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2510-AE96-2724-48FC-3D0C5E71D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93277-F871-7E8E-5216-C6C99A2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3D79-78BE-4069-B7FD-325018235D35}" type="datetimeFigureOut">
              <a:rPr lang="en-US" smtClean="0"/>
              <a:t>28-Apr-24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E23D5F-50F7-9B30-FD02-60499007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106F5-1FC5-E3D4-41E7-BB97F57D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7C78-62D1-4683-B0EB-6541CF8F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99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6480D9-9A2B-5CBE-B193-4FAADB66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3D79-78BE-4069-B7FD-325018235D35}" type="datetimeFigureOut">
              <a:rPr lang="en-US" smtClean="0"/>
              <a:t>28-Apr-24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9E253-584A-2C81-67F5-32AEABC6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96435-4ADC-B545-EAA0-0C59836B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7C78-62D1-4683-B0EB-6541CF8F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78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2941-6D24-BDDC-79DB-5FBFE7E5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3FBA2-6401-A051-B8EF-1B65D2DD9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F416-F85F-4BF7-00ED-BB5829D1F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EA1EA-FA53-CD89-471C-A1C7091D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3D79-78BE-4069-B7FD-325018235D35}" type="datetimeFigureOut">
              <a:rPr lang="en-US" smtClean="0"/>
              <a:t>28-Apr-24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DD7CC-2B78-2015-A59F-9C51F9FFE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5AC7E-EFC1-4D76-FFF0-8A1B2456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7C78-62D1-4683-B0EB-6541CF8F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6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A2832-F04A-F9F4-5E94-9027DF150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084CBE-6C8D-7701-49AD-89483DDB6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D87D5-1343-BCCB-53F3-E5BEFECD0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9B0B6-1E17-66FD-046B-FAD4DDC6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C3D79-78BE-4069-B7FD-325018235D35}" type="datetimeFigureOut">
              <a:rPr lang="en-US" smtClean="0"/>
              <a:t>28-Apr-24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5D2DF-B0E5-B022-B119-35EB11F5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EF801-F743-9CDA-DE5B-0D22EB7F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7C78-62D1-4683-B0EB-6541CF8F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1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9EF416-57CC-F0B4-8B86-5DF02949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3BBCF-E226-0791-366C-3EE43AF90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55D7C-C9E4-6FF8-A646-2A7F0C05D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B8C3D79-78BE-4069-B7FD-325018235D35}" type="datetimeFigureOut">
              <a:rPr lang="en-US" smtClean="0"/>
              <a:pPr/>
              <a:t>28-Apr-24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28A86-3D14-F8C7-FE23-29BA7292D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69CF1-926F-2E55-BB6C-2936CB225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C577C78-62D1-4683-B0EB-6541CF8F12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2D64-8C0D-9197-0F87-E805B086A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mesoBeenz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3EFDDA-0E11-1BBD-1050-387653DEE16C}"/>
              </a:ext>
            </a:extLst>
          </p:cNvPr>
          <p:cNvGrpSpPr/>
          <p:nvPr/>
        </p:nvGrpSpPr>
        <p:grpSpPr>
          <a:xfrm>
            <a:off x="2488599" y="4070555"/>
            <a:ext cx="1519084" cy="914400"/>
            <a:chOff x="1932039" y="4070555"/>
            <a:chExt cx="1519084" cy="914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C293D3-5E51-DD17-4D31-E034F6183228}"/>
                </a:ext>
              </a:extLst>
            </p:cNvPr>
            <p:cNvSpPr/>
            <p:nvPr/>
          </p:nvSpPr>
          <p:spPr>
            <a:xfrm>
              <a:off x="2536723" y="4070555"/>
              <a:ext cx="914400" cy="9144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9EAC58-55E5-384B-DF2D-EEE53B4718FC}"/>
                </a:ext>
              </a:extLst>
            </p:cNvPr>
            <p:cNvSpPr/>
            <p:nvPr/>
          </p:nvSpPr>
          <p:spPr>
            <a:xfrm>
              <a:off x="1932039" y="4070555"/>
              <a:ext cx="914400" cy="914400"/>
            </a:xfrm>
            <a:prstGeom prst="ellipse">
              <a:avLst/>
            </a:prstGeom>
            <a:noFill/>
            <a:ln w="762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C4CEA5-41BF-63F5-D175-6B724ED57A00}"/>
              </a:ext>
            </a:extLst>
          </p:cNvPr>
          <p:cNvGrpSpPr/>
          <p:nvPr/>
        </p:nvGrpSpPr>
        <p:grpSpPr>
          <a:xfrm rot="18270899">
            <a:off x="3945195" y="4393532"/>
            <a:ext cx="1519084" cy="914400"/>
            <a:chOff x="1932039" y="4070555"/>
            <a:chExt cx="1519084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3B589A9-1EE8-09B5-9BCA-B41B789EFEFE}"/>
                </a:ext>
              </a:extLst>
            </p:cNvPr>
            <p:cNvSpPr/>
            <p:nvPr/>
          </p:nvSpPr>
          <p:spPr>
            <a:xfrm>
              <a:off x="2536723" y="4070555"/>
              <a:ext cx="914400" cy="914400"/>
            </a:xfrm>
            <a:prstGeom prst="ellipse">
              <a:avLst/>
            </a:prstGeom>
            <a:solidFill>
              <a:srgbClr val="B9B6B7"/>
            </a:solidFill>
            <a:ln>
              <a:solidFill>
                <a:srgbClr val="B1B9BA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580588-CD2D-3219-52B4-267E09DEF0A4}"/>
                </a:ext>
              </a:extLst>
            </p:cNvPr>
            <p:cNvSpPr/>
            <p:nvPr/>
          </p:nvSpPr>
          <p:spPr>
            <a:xfrm>
              <a:off x="1932039" y="4070555"/>
              <a:ext cx="914400" cy="914400"/>
            </a:xfrm>
            <a:prstGeom prst="ellipse">
              <a:avLst/>
            </a:prstGeom>
            <a:noFill/>
            <a:ln w="76200">
              <a:solidFill>
                <a:srgbClr val="B1B9BA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41BF74-53AA-0B35-C32F-F736D1E79390}"/>
              </a:ext>
            </a:extLst>
          </p:cNvPr>
          <p:cNvGrpSpPr/>
          <p:nvPr/>
        </p:nvGrpSpPr>
        <p:grpSpPr>
          <a:xfrm rot="16200000">
            <a:off x="5349707" y="4461616"/>
            <a:ext cx="1519084" cy="914400"/>
            <a:chOff x="1932039" y="4070555"/>
            <a:chExt cx="1519084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3B82BF-E7EF-4C38-1EB0-1A481D183B22}"/>
                </a:ext>
              </a:extLst>
            </p:cNvPr>
            <p:cNvSpPr/>
            <p:nvPr/>
          </p:nvSpPr>
          <p:spPr>
            <a:xfrm>
              <a:off x="2536723" y="4070555"/>
              <a:ext cx="914400" cy="914400"/>
            </a:xfrm>
            <a:prstGeom prst="ellipse">
              <a:avLst/>
            </a:prstGeom>
            <a:solidFill>
              <a:srgbClr val="6076E6"/>
            </a:solidFill>
            <a:ln>
              <a:solidFill>
                <a:srgbClr val="6076E6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6D2F3D-B563-2019-266E-99B9C30E72F3}"/>
                </a:ext>
              </a:extLst>
            </p:cNvPr>
            <p:cNvSpPr/>
            <p:nvPr/>
          </p:nvSpPr>
          <p:spPr>
            <a:xfrm>
              <a:off x="1932039" y="4070555"/>
              <a:ext cx="914400" cy="914400"/>
            </a:xfrm>
            <a:prstGeom prst="ellipse">
              <a:avLst/>
            </a:prstGeom>
            <a:noFill/>
            <a:ln w="76200">
              <a:solidFill>
                <a:srgbClr val="6076E6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31FE1-F38E-034A-469D-1F1F3CCF58E6}"/>
              </a:ext>
            </a:extLst>
          </p:cNvPr>
          <p:cNvGrpSpPr/>
          <p:nvPr/>
        </p:nvGrpSpPr>
        <p:grpSpPr>
          <a:xfrm rot="14396022">
            <a:off x="6761602" y="4395256"/>
            <a:ext cx="1519084" cy="914400"/>
            <a:chOff x="1932039" y="4070555"/>
            <a:chExt cx="1519084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A9BCE0-62A3-384E-84BD-A1FF7CA175AA}"/>
                </a:ext>
              </a:extLst>
            </p:cNvPr>
            <p:cNvSpPr/>
            <p:nvPr/>
          </p:nvSpPr>
          <p:spPr>
            <a:xfrm>
              <a:off x="2536723" y="4070555"/>
              <a:ext cx="914400" cy="914400"/>
            </a:xfrm>
            <a:prstGeom prst="ellipse">
              <a:avLst/>
            </a:prstGeom>
            <a:solidFill>
              <a:srgbClr val="FFF102"/>
            </a:solidFill>
            <a:ln>
              <a:solidFill>
                <a:srgbClr val="FFF10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74B732-AB9B-E38B-1FA9-C8D7A7793D93}"/>
                </a:ext>
              </a:extLst>
            </p:cNvPr>
            <p:cNvSpPr/>
            <p:nvPr/>
          </p:nvSpPr>
          <p:spPr>
            <a:xfrm>
              <a:off x="1932039" y="4070555"/>
              <a:ext cx="914400" cy="914400"/>
            </a:xfrm>
            <a:prstGeom prst="ellipse">
              <a:avLst/>
            </a:prstGeom>
            <a:noFill/>
            <a:ln w="76200">
              <a:solidFill>
                <a:srgbClr val="FFF10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F14FC7-B66F-AD8E-0C82-FFB2AC07169A}"/>
              </a:ext>
            </a:extLst>
          </p:cNvPr>
          <p:cNvGrpSpPr/>
          <p:nvPr/>
        </p:nvGrpSpPr>
        <p:grpSpPr>
          <a:xfrm rot="10800000">
            <a:off x="8344012" y="4133595"/>
            <a:ext cx="1519084" cy="914400"/>
            <a:chOff x="1932039" y="4070555"/>
            <a:chExt cx="1519084" cy="914400"/>
          </a:xfrm>
          <a:noFill/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F9EC35B-5399-39BA-12BC-C55E56A0912A}"/>
                </a:ext>
              </a:extLst>
            </p:cNvPr>
            <p:cNvSpPr/>
            <p:nvPr/>
          </p:nvSpPr>
          <p:spPr>
            <a:xfrm>
              <a:off x="1932039" y="4070555"/>
              <a:ext cx="914400" cy="914400"/>
            </a:xfrm>
            <a:prstGeom prst="ellipse">
              <a:avLst/>
            </a:prstGeom>
            <a:grp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F4A09F-AE33-C5DC-7410-1BEEF15645F4}"/>
                </a:ext>
              </a:extLst>
            </p:cNvPr>
            <p:cNvSpPr/>
            <p:nvPr/>
          </p:nvSpPr>
          <p:spPr>
            <a:xfrm>
              <a:off x="2536723" y="4070555"/>
              <a:ext cx="914400" cy="914400"/>
            </a:xfrm>
            <a:prstGeom prst="ellipse">
              <a:avLst/>
            </a:prstGeom>
            <a:solidFill>
              <a:schemeClr val="bg1"/>
            </a:solidFill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666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023A-0BB1-5430-0CD3-836A5A89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beenz</a:t>
            </a:r>
            <a:r>
              <a:rPr lang="en-US" dirty="0"/>
              <a:t> collide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E97EC-E10E-65B3-C635-DCB259DD8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5630809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If two </a:t>
                </a:r>
                <a:r>
                  <a:rPr lang="en-US" dirty="0" err="1"/>
                  <a:t>beenz</a:t>
                </a:r>
                <a:r>
                  <a:rPr lang="en-US" dirty="0"/>
                  <a:t> overlap, how is this overlap resolved?</a:t>
                </a:r>
              </a:p>
              <a:p>
                <a:r>
                  <a:rPr lang="en-US" dirty="0"/>
                  <a:t>Overlap can be identified by finding the distance between two circles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If d&lt;0: </a:t>
                </a:r>
                <a:r>
                  <a:rPr lang="en-US" dirty="0" err="1"/>
                  <a:t>beenz</a:t>
                </a:r>
                <a:r>
                  <a:rPr lang="en-US" dirty="0"/>
                  <a:t> are overlapping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//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0E97EC-E10E-65B3-C635-DCB259DD8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5630809" cy="5032375"/>
              </a:xfrm>
              <a:blipFill>
                <a:blip r:embed="rId2"/>
                <a:stretch>
                  <a:fillRect l="-1623" t="-3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61E8D14-FD6F-6967-9FB8-F5F0FF51968F}"/>
              </a:ext>
            </a:extLst>
          </p:cNvPr>
          <p:cNvGrpSpPr/>
          <p:nvPr/>
        </p:nvGrpSpPr>
        <p:grpSpPr>
          <a:xfrm>
            <a:off x="6548284" y="2913693"/>
            <a:ext cx="3135647" cy="2927332"/>
            <a:chOff x="6548284" y="2913693"/>
            <a:chExt cx="3135647" cy="292733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1CFD942-F727-4A7C-7CE6-D2C63C471F84}"/>
                </a:ext>
              </a:extLst>
            </p:cNvPr>
            <p:cNvSpPr/>
            <p:nvPr/>
          </p:nvSpPr>
          <p:spPr>
            <a:xfrm>
              <a:off x="6548284" y="4012225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0C1E80-39F9-6C83-E20A-8AD5BDE5BC6A}"/>
                </a:ext>
              </a:extLst>
            </p:cNvPr>
            <p:cNvSpPr/>
            <p:nvPr/>
          </p:nvSpPr>
          <p:spPr>
            <a:xfrm>
              <a:off x="7462684" y="3601732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617DC4-96EA-F9C2-B60C-E1971ACFB943}"/>
                    </a:ext>
                  </a:extLst>
                </p:cNvPr>
                <p:cNvSpPr txBox="1"/>
                <p:nvPr/>
              </p:nvSpPr>
              <p:spPr>
                <a:xfrm>
                  <a:off x="7383409" y="4554594"/>
                  <a:ext cx="10840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617DC4-96EA-F9C2-B60C-E1971ACFB9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3409" y="4554594"/>
                  <a:ext cx="108400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29EF595-57CA-EC70-693F-2E6F8159A4BB}"/>
                    </a:ext>
                  </a:extLst>
                </p:cNvPr>
                <p:cNvSpPr txBox="1"/>
                <p:nvPr/>
              </p:nvSpPr>
              <p:spPr>
                <a:xfrm>
                  <a:off x="7114375" y="2913693"/>
                  <a:ext cx="256955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29EF595-57CA-EC70-693F-2E6F8159A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375" y="2913693"/>
                  <a:ext cx="256955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1B6EBA-9B90-0282-2F23-F07479C3BB58}"/>
              </a:ext>
            </a:extLst>
          </p:cNvPr>
          <p:cNvGrpSpPr/>
          <p:nvPr/>
        </p:nvGrpSpPr>
        <p:grpSpPr>
          <a:xfrm>
            <a:off x="8467416" y="3641211"/>
            <a:ext cx="3212694" cy="2500576"/>
            <a:chOff x="8955953" y="3640194"/>
            <a:chExt cx="3212694" cy="250057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B1AEA7-785D-AA6E-B6FF-3E641D1665A1}"/>
                </a:ext>
              </a:extLst>
            </p:cNvPr>
            <p:cNvSpPr/>
            <p:nvPr/>
          </p:nvSpPr>
          <p:spPr>
            <a:xfrm>
              <a:off x="9425447" y="3640194"/>
              <a:ext cx="1828800" cy="1828800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7A106E-D08F-39A7-FD43-15AF281D3DEE}"/>
                </a:ext>
              </a:extLst>
            </p:cNvPr>
            <p:cNvSpPr/>
            <p:nvPr/>
          </p:nvSpPr>
          <p:spPr>
            <a:xfrm>
              <a:off x="10339847" y="3640194"/>
              <a:ext cx="1828800" cy="1828800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293CB5-4BC3-CD54-9817-8522E39E6B79}"/>
                    </a:ext>
                  </a:extLst>
                </p:cNvPr>
                <p:cNvSpPr txBox="1"/>
                <p:nvPr/>
              </p:nvSpPr>
              <p:spPr>
                <a:xfrm>
                  <a:off x="10304203" y="4369928"/>
                  <a:ext cx="10840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293CB5-4BC3-CD54-9817-8522E39E6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4203" y="4369928"/>
                  <a:ext cx="108400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20AF34-65FF-1919-0D7F-D49F48BEC940}"/>
                    </a:ext>
                  </a:extLst>
                </p:cNvPr>
                <p:cNvSpPr txBox="1"/>
                <p:nvPr/>
              </p:nvSpPr>
              <p:spPr>
                <a:xfrm>
                  <a:off x="8955953" y="5531693"/>
                  <a:ext cx="2696500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20AF34-65FF-1919-0D7F-D49F48BEC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953" y="5531693"/>
                  <a:ext cx="2696500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0416D-5C2A-50E1-F441-A5CCBEBAC079}"/>
              </a:ext>
            </a:extLst>
          </p:cNvPr>
          <p:cNvGrpSpPr/>
          <p:nvPr/>
        </p:nvGrpSpPr>
        <p:grpSpPr>
          <a:xfrm>
            <a:off x="7871432" y="79925"/>
            <a:ext cx="3303026" cy="1868279"/>
            <a:chOff x="7871432" y="79925"/>
            <a:chExt cx="3303026" cy="186827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D820A4-BAF7-E7CF-213C-1EDE67CFCE6A}"/>
                </a:ext>
              </a:extLst>
            </p:cNvPr>
            <p:cNvSpPr/>
            <p:nvPr/>
          </p:nvSpPr>
          <p:spPr>
            <a:xfrm>
              <a:off x="9345658" y="119404"/>
              <a:ext cx="1828800" cy="1828800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C9264F-E202-D74B-F39C-AAD870A53D8B}"/>
                </a:ext>
              </a:extLst>
            </p:cNvPr>
            <p:cNvSpPr/>
            <p:nvPr/>
          </p:nvSpPr>
          <p:spPr>
            <a:xfrm>
              <a:off x="7871432" y="79925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3F6B3B-4AEE-7D2F-61C3-688C1A9580C6}"/>
              </a:ext>
            </a:extLst>
          </p:cNvPr>
          <p:cNvCxnSpPr/>
          <p:nvPr/>
        </p:nvCxnSpPr>
        <p:spPr>
          <a:xfrm>
            <a:off x="8785832" y="955759"/>
            <a:ext cx="16523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636752-E7C2-08E5-46E8-E823B016C215}"/>
                  </a:ext>
                </a:extLst>
              </p:cNvPr>
              <p:cNvSpPr txBox="1"/>
              <p:nvPr/>
            </p:nvSpPr>
            <p:spPr>
              <a:xfrm>
                <a:off x="8365216" y="754294"/>
                <a:ext cx="559826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636752-E7C2-08E5-46E8-E823B016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216" y="754294"/>
                <a:ext cx="559826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583CC2-5600-F336-5142-CB32B55A3A8B}"/>
              </a:ext>
            </a:extLst>
          </p:cNvPr>
          <p:cNvCxnSpPr>
            <a:cxnSpLocks/>
          </p:cNvCxnSpPr>
          <p:nvPr/>
        </p:nvCxnSpPr>
        <p:spPr>
          <a:xfrm>
            <a:off x="9345658" y="1027906"/>
            <a:ext cx="3437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636FAF-93BC-E002-2E0C-788D8D024ECC}"/>
                  </a:ext>
                </a:extLst>
              </p:cNvPr>
              <p:cNvSpPr txBox="1"/>
              <p:nvPr/>
            </p:nvSpPr>
            <p:spPr>
              <a:xfrm>
                <a:off x="9229461" y="996328"/>
                <a:ext cx="559826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636FAF-93BC-E002-2E0C-788D8D024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461" y="996328"/>
                <a:ext cx="559826" cy="410305"/>
              </a:xfrm>
              <a:prstGeom prst="rect">
                <a:avLst/>
              </a:prstGeom>
              <a:blipFill>
                <a:blip r:embed="rId8"/>
                <a:stretch>
                  <a:fillRect t="-22059" r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95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9539-0B9E-C8FA-8FC3-9FA2394C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12832" cy="1325563"/>
          </a:xfrm>
        </p:spPr>
        <p:txBody>
          <a:bodyPr/>
          <a:lstStyle/>
          <a:p>
            <a:r>
              <a:rPr lang="en-US" dirty="0"/>
              <a:t>Resolving overlap: x &amp;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C93BE-CC9B-4C7E-5E90-7D3D0AC67E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04747" cy="4351338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Calculus: (q represents inputs </a:t>
                </a:r>
                <a:r>
                  <a:rPr lang="en-US" dirty="0" err="1"/>
                  <a:t>x,y</a:t>
                </a:r>
                <a:r>
                  <a:rPr lang="en-US" dirty="0"/>
                  <a:t>,</a:t>
                </a:r>
                <a:r>
                  <a:rPr lang="el-GR" dirty="0"/>
                  <a:t>θ)</a:t>
                </a:r>
                <a:endParaRPr lang="en-US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𝑑𝑑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C93BE-CC9B-4C7E-5E90-7D3D0AC67E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04747" cy="4351338"/>
              </a:xfrm>
              <a:blipFill>
                <a:blip r:embed="rId2"/>
                <a:stretch>
                  <a:fillRect l="-1620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71572-80DB-F0ED-2663-BC22DABF773D}"/>
                  </a:ext>
                </a:extLst>
              </p:cNvPr>
              <p:cNvSpPr txBox="1"/>
              <p:nvPr/>
            </p:nvSpPr>
            <p:spPr>
              <a:xfrm>
                <a:off x="7764379" y="0"/>
                <a:ext cx="4427622" cy="2910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71572-80DB-F0ED-2663-BC22DABF7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379" y="0"/>
                <a:ext cx="4427622" cy="2910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6B3996F2-278B-3D26-3E8B-6E908FC5C503}"/>
              </a:ext>
            </a:extLst>
          </p:cNvPr>
          <p:cNvSpPr/>
          <p:nvPr/>
        </p:nvSpPr>
        <p:spPr>
          <a:xfrm>
            <a:off x="6513095" y="3593432"/>
            <a:ext cx="401052" cy="1716505"/>
          </a:xfrm>
          <a:prstGeom prst="rightBrace">
            <a:avLst>
              <a:gd name="adj1" fmla="val 52333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3D5BE-FD34-0679-CD7A-4D9F9B0307AD}"/>
              </a:ext>
            </a:extLst>
          </p:cNvPr>
          <p:cNvSpPr txBox="1"/>
          <p:nvPr/>
        </p:nvSpPr>
        <p:spPr>
          <a:xfrm>
            <a:off x="6914147" y="4128518"/>
            <a:ext cx="156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match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mesoMake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78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9539-0B9E-C8FA-8FC3-9FA2394C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12832" cy="1325563"/>
          </a:xfrm>
        </p:spPr>
        <p:txBody>
          <a:bodyPr/>
          <a:lstStyle/>
          <a:p>
            <a:r>
              <a:rPr lang="en-US" dirty="0"/>
              <a:t>Resolving overlap: </a:t>
            </a:r>
            <a:r>
              <a:rPr lang="el-GR" dirty="0"/>
              <a:t>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C93BE-CC9B-4C7E-5E90-7D3D0AC67E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904747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Calculus: (q represents inputs </a:t>
                </a:r>
                <a:r>
                  <a:rPr lang="en-US" dirty="0" err="1"/>
                  <a:t>x,y</a:t>
                </a:r>
                <a:r>
                  <a:rPr lang="en-US" dirty="0"/>
                  <a:t>,</a:t>
                </a:r>
                <a:r>
                  <a:rPr lang="el-GR" dirty="0"/>
                  <a:t>θ)</a:t>
                </a:r>
                <a:endParaRPr lang="en-US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l-GR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l-GR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C93BE-CC9B-4C7E-5E90-7D3D0AC67E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904747" cy="5032375"/>
              </a:xfrm>
              <a:blipFill>
                <a:blip r:embed="rId2"/>
                <a:stretch>
                  <a:fillRect l="-1389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71572-80DB-F0ED-2663-BC22DABF773D}"/>
                  </a:ext>
                </a:extLst>
              </p:cNvPr>
              <p:cNvSpPr txBox="1"/>
              <p:nvPr/>
            </p:nvSpPr>
            <p:spPr>
              <a:xfrm>
                <a:off x="7764379" y="0"/>
                <a:ext cx="4427622" cy="2812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71572-80DB-F0ED-2663-BC22DABF7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379" y="0"/>
                <a:ext cx="4427622" cy="281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16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161E-6229-A3B7-840C-0869475D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73904A-DC28-EEB5-7D67-8F90B05DF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no unique solution to resolving overlaps</a:t>
                </a:r>
              </a:p>
              <a:p>
                <a:pPr lvl="1"/>
                <a:r>
                  <a:rPr lang="en-US" dirty="0"/>
                  <a:t>1 equation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6 unknowns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Need to add semi-arbitrary constraint equations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mesoMake</a:t>
                </a:r>
                <a:r>
                  <a:rPr lang="en-US" dirty="0"/>
                  <a:t>, conservation of linear momentum</a:t>
                </a:r>
              </a:p>
              <a:p>
                <a:pPr lvl="2"/>
                <a:r>
                  <a:rPr lang="en-US" b="0" dirty="0"/>
                  <a:t>Spheres separate radially: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73904A-DC28-EEB5-7D67-8F90B05DF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loud 3">
            <a:extLst>
              <a:ext uri="{FF2B5EF4-FFF2-40B4-BE49-F238E27FC236}">
                <a16:creationId xmlns:a16="http://schemas.microsoft.com/office/drawing/2014/main" id="{70F19140-5786-654C-82C2-32C229D07392}"/>
              </a:ext>
            </a:extLst>
          </p:cNvPr>
          <p:cNvSpPr/>
          <p:nvPr/>
        </p:nvSpPr>
        <p:spPr>
          <a:xfrm rot="20829610">
            <a:off x="8707272" y="5022378"/>
            <a:ext cx="3001370" cy="1351128"/>
          </a:xfrm>
          <a:prstGeom prst="cloud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want to avoid $crew theory 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155256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E4-DDF2-8D10-BA09-1CC7EBB8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71E41-ADA6-929C-83C3-252496AB70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conserve the angular momentum of two interacting </a:t>
                </a:r>
                <a:r>
                  <a:rPr lang="en-US" dirty="0" err="1"/>
                  <a:t>beenz</a:t>
                </a:r>
                <a:r>
                  <a:rPr lang="en-US" dirty="0"/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l-GR" sz="4000" b="0" i="1" smtClean="0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4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l-GR" sz="4000" b="0" i="1" smtClean="0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l-G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4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l-G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71E41-ADA6-929C-83C3-252496AB70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023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5D2B-B343-F093-9E7D-6F083439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 to linear momentum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B7838-D547-9703-A250-62ED3B1A4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3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3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Maintian center of mass of two </a:t>
                </a:r>
                <a:r>
                  <a:rPr lang="en-US" b="0" dirty="0" err="1">
                    <a:latin typeface="Cambria Math" panose="02040503050406030204" pitchFamily="18" charset="0"/>
                  </a:rPr>
                  <a:t>beenz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3600" b="0" i="1" smtClean="0">
                        <a:latin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3600" b="0" i="1" smtClean="0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3600" b="0" i="1" smtClean="0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3600" i="1">
                        <a:latin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3600" i="1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3600" i="1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3600" i="1" dirty="0"/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  <m:sup>
                        <m: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el-G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𝛥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kumimoji="0" lang="el-G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𝛥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Sup>
                      <m:sSubSupPr>
                        <m:ctrlP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  <m:sup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el-GR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𝛥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kumimoji="0" lang="el-GR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𝛥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dirty="0"/>
                  <a:t>This is critical for stability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B7838-D547-9703-A250-62ED3B1A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1C8A2B9-8A9B-6C23-92D4-F2B7760A1F63}"/>
              </a:ext>
            </a:extLst>
          </p:cNvPr>
          <p:cNvGrpSpPr/>
          <p:nvPr/>
        </p:nvGrpSpPr>
        <p:grpSpPr>
          <a:xfrm>
            <a:off x="7959989" y="1405924"/>
            <a:ext cx="2743200" cy="2239293"/>
            <a:chOff x="6548284" y="3601732"/>
            <a:chExt cx="2743200" cy="22392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40DCCFF-2148-D434-7C4B-1C20BFD6A00D}"/>
                </a:ext>
              </a:extLst>
            </p:cNvPr>
            <p:cNvSpPr/>
            <p:nvPr/>
          </p:nvSpPr>
          <p:spPr>
            <a:xfrm>
              <a:off x="6548284" y="4012225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C27A29-7A26-9969-4BA4-2B6844CBDC4A}"/>
                </a:ext>
              </a:extLst>
            </p:cNvPr>
            <p:cNvSpPr/>
            <p:nvPr/>
          </p:nvSpPr>
          <p:spPr>
            <a:xfrm>
              <a:off x="7462684" y="3601732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3E697B-A8D2-79E7-F99C-530D6246572E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10703189" y="2320324"/>
            <a:ext cx="133039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2AF637-9447-95F3-C12B-E35FD7BB3DDE}"/>
              </a:ext>
            </a:extLst>
          </p:cNvPr>
          <p:cNvCxnSpPr>
            <a:cxnSpLocks/>
          </p:cNvCxnSpPr>
          <p:nvPr/>
        </p:nvCxnSpPr>
        <p:spPr>
          <a:xfrm flipV="1">
            <a:off x="9415131" y="2189096"/>
            <a:ext cx="601126" cy="262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E71BED-18F6-26A6-C8DE-497C3FBDE492}"/>
                  </a:ext>
                </a:extLst>
              </p:cNvPr>
              <p:cNvSpPr txBox="1"/>
              <p:nvPr/>
            </p:nvSpPr>
            <p:spPr>
              <a:xfrm>
                <a:off x="11293285" y="2320324"/>
                <a:ext cx="3027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E71BED-18F6-26A6-C8DE-497C3FBDE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285" y="2320324"/>
                <a:ext cx="302795" cy="646331"/>
              </a:xfrm>
              <a:prstGeom prst="rect">
                <a:avLst/>
              </a:prstGeom>
              <a:blipFill>
                <a:blip r:embed="rId3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F08935-1D76-2E73-5CB1-9321B2ABB40D}"/>
                  </a:ext>
                </a:extLst>
              </p:cNvPr>
              <p:cNvSpPr txBox="1"/>
              <p:nvPr/>
            </p:nvSpPr>
            <p:spPr>
              <a:xfrm>
                <a:off x="9553568" y="1571740"/>
                <a:ext cx="6328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F08935-1D76-2E73-5CB1-9321B2AB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568" y="1571740"/>
                <a:ext cx="63280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3F20623-F42A-54D0-83EF-B43163A25AB2}"/>
              </a:ext>
            </a:extLst>
          </p:cNvPr>
          <p:cNvGrpSpPr/>
          <p:nvPr/>
        </p:nvGrpSpPr>
        <p:grpSpPr>
          <a:xfrm>
            <a:off x="6810368" y="4072607"/>
            <a:ext cx="2743200" cy="2239293"/>
            <a:chOff x="6548284" y="3601732"/>
            <a:chExt cx="2743200" cy="223929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DE404F7-FB98-2462-15C1-1B70D0EB708C}"/>
                </a:ext>
              </a:extLst>
            </p:cNvPr>
            <p:cNvSpPr/>
            <p:nvPr/>
          </p:nvSpPr>
          <p:spPr>
            <a:xfrm>
              <a:off x="6548284" y="4012225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5100ED-DE3A-76F2-324F-F3AA0F6075BF}"/>
                </a:ext>
              </a:extLst>
            </p:cNvPr>
            <p:cNvSpPr/>
            <p:nvPr/>
          </p:nvSpPr>
          <p:spPr>
            <a:xfrm>
              <a:off x="7462684" y="3601732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BD9B2D-0E90-D0FB-AB72-CC2A5B16B77B}"/>
              </a:ext>
            </a:extLst>
          </p:cNvPr>
          <p:cNvGrpSpPr/>
          <p:nvPr/>
        </p:nvGrpSpPr>
        <p:grpSpPr>
          <a:xfrm>
            <a:off x="9022270" y="4567306"/>
            <a:ext cx="1524000" cy="914400"/>
            <a:chOff x="9425447" y="3640194"/>
            <a:chExt cx="2286000" cy="153247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1333D8-6E2B-2DD7-CCDB-6614CFDF96C2}"/>
                </a:ext>
              </a:extLst>
            </p:cNvPr>
            <p:cNvSpPr/>
            <p:nvPr/>
          </p:nvSpPr>
          <p:spPr>
            <a:xfrm>
              <a:off x="9425447" y="3640194"/>
              <a:ext cx="1371600" cy="1532477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03C9FC-C1D5-7AD9-B8B4-3193F66CE229}"/>
                </a:ext>
              </a:extLst>
            </p:cNvPr>
            <p:cNvSpPr/>
            <p:nvPr/>
          </p:nvSpPr>
          <p:spPr>
            <a:xfrm>
              <a:off x="10339847" y="3640194"/>
              <a:ext cx="1371600" cy="1532477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571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5D2B-B343-F093-9E7D-6F083439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 to linear momentum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B7838-D547-9703-A250-62ED3B1A4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Maintian center of mass of two </a:t>
                </a:r>
                <a:r>
                  <a:rPr lang="en-US" b="0" dirty="0" err="1">
                    <a:latin typeface="Cambria Math" panose="02040503050406030204" pitchFamily="18" charset="0"/>
                  </a:rPr>
                  <a:t>beenz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3600" b="0" i="1" smtClean="0">
                        <a:latin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3600" b="0" i="1" smtClean="0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3600" b="0" i="1" smtClean="0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3600" i="1">
                        <a:latin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3600" i="1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3600" i="1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3600" i="1" dirty="0"/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  <m:sup>
                        <m: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el-G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𝛥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kumimoji="0" lang="el-GR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𝛥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Sup>
                      <m:sSubSupPr>
                        <m:ctrlP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  <m:sub>
                        <m: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  <m:sup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el-GR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𝛥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kumimoji="0" lang="el-GR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𝛥</m:t>
                        </m:r>
                        <m:sSub>
                          <m:sSubPr>
                            <m:ctrlP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B7838-D547-9703-A250-62ED3B1A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25432D0-269E-11C0-B713-C641F691C0C5}"/>
              </a:ext>
            </a:extLst>
          </p:cNvPr>
          <p:cNvGrpSpPr/>
          <p:nvPr/>
        </p:nvGrpSpPr>
        <p:grpSpPr>
          <a:xfrm>
            <a:off x="6548284" y="3601732"/>
            <a:ext cx="2743200" cy="2239293"/>
            <a:chOff x="6548284" y="3601732"/>
            <a:chExt cx="2743200" cy="22392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9ABCEB-B14A-31CD-D1BF-D18D8168256A}"/>
                </a:ext>
              </a:extLst>
            </p:cNvPr>
            <p:cNvSpPr/>
            <p:nvPr/>
          </p:nvSpPr>
          <p:spPr>
            <a:xfrm>
              <a:off x="6548284" y="4012225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787E43-75BC-99C7-3474-E7DC78375A51}"/>
                </a:ext>
              </a:extLst>
            </p:cNvPr>
            <p:cNvSpPr/>
            <p:nvPr/>
          </p:nvSpPr>
          <p:spPr>
            <a:xfrm>
              <a:off x="7462684" y="3601732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92D505-E29C-6536-F6B7-D8350B6221D5}"/>
              </a:ext>
            </a:extLst>
          </p:cNvPr>
          <p:cNvGrpSpPr/>
          <p:nvPr/>
        </p:nvGrpSpPr>
        <p:grpSpPr>
          <a:xfrm>
            <a:off x="8936910" y="3641211"/>
            <a:ext cx="2743200" cy="1828800"/>
            <a:chOff x="9425447" y="3640194"/>
            <a:chExt cx="2743200" cy="1828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AE4CBC-1B61-D164-9CD1-8E105FAD1DB3}"/>
                </a:ext>
              </a:extLst>
            </p:cNvPr>
            <p:cNvSpPr/>
            <p:nvPr/>
          </p:nvSpPr>
          <p:spPr>
            <a:xfrm>
              <a:off x="9425447" y="3640194"/>
              <a:ext cx="1828800" cy="1828800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830D59-BBF0-4CCB-3C2A-CB9BEB54DE73}"/>
                </a:ext>
              </a:extLst>
            </p:cNvPr>
            <p:cNvSpPr/>
            <p:nvPr/>
          </p:nvSpPr>
          <p:spPr>
            <a:xfrm>
              <a:off x="10339847" y="3640194"/>
              <a:ext cx="1828800" cy="1828800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258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B79E-AB19-F335-7C8D-7587E5A7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determine the volume fraction, the area of an individual </a:t>
            </a:r>
            <a:r>
              <a:rPr lang="en-US" i="1" dirty="0"/>
              <a:t>been</a:t>
            </a:r>
            <a:r>
              <a:rPr lang="en-US" dirty="0"/>
              <a:t> must be calculable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8267C-1ADA-6598-0819-94CAB1A8DB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𝑏𝑒𝑒𝑛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𝑜𝑣𝑒𝑟𝑙𝑎𝑝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𝑜𝑣𝑒𝑟𝑙𝑎𝑝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𝑤𝑒𝑑𝑔𝑒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𝑡𝑟𝑖𝑎𝑛𝑔𝑙𝑒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𝑤𝑒𝑑𝑔𝑒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𝑡𝑟𝑖𝑎𝑛𝑔𝑙𝑒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𝒃𝒆𝒆𝒏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𝑏𝑒𝑒𝑛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8267C-1ADA-6598-0819-94CAB1A8D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AFC8E36A-9ECA-984B-CB49-345F10616D90}"/>
                  </a:ext>
                </a:extLst>
              </p:cNvPr>
              <p:cNvSpPr/>
              <p:nvPr/>
            </p:nvSpPr>
            <p:spPr>
              <a:xfrm rot="20597660">
                <a:off x="8963984" y="5264740"/>
                <a:ext cx="2288274" cy="1325563"/>
              </a:xfrm>
              <a:prstGeom prst="cloud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arccos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AFC8E36A-9ECA-984B-CB49-345F10616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97660">
                <a:off x="8963984" y="5264740"/>
                <a:ext cx="2288274" cy="1325563"/>
              </a:xfrm>
              <a:prstGeom prst="cloud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894473E-170F-1F1B-8B0C-E4115B43106E}"/>
              </a:ext>
            </a:extLst>
          </p:cNvPr>
          <p:cNvGrpSpPr/>
          <p:nvPr/>
        </p:nvGrpSpPr>
        <p:grpSpPr>
          <a:xfrm>
            <a:off x="243286" y="1825624"/>
            <a:ext cx="2743200" cy="1828800"/>
            <a:chOff x="9425447" y="3640194"/>
            <a:chExt cx="2743200" cy="18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79A549B-3251-7C34-A0A2-C2C80BE73140}"/>
                </a:ext>
              </a:extLst>
            </p:cNvPr>
            <p:cNvSpPr/>
            <p:nvPr/>
          </p:nvSpPr>
          <p:spPr>
            <a:xfrm>
              <a:off x="9425447" y="3640194"/>
              <a:ext cx="1828800" cy="1828800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3BFB25-0CB6-2A5F-302B-1861A2F92286}"/>
                </a:ext>
              </a:extLst>
            </p:cNvPr>
            <p:cNvSpPr/>
            <p:nvPr/>
          </p:nvSpPr>
          <p:spPr>
            <a:xfrm>
              <a:off x="10339847" y="3640194"/>
              <a:ext cx="1828800" cy="1828800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9B8C36-4122-F9EE-A12B-991541E7F5B2}"/>
              </a:ext>
            </a:extLst>
          </p:cNvPr>
          <p:cNvGrpSpPr/>
          <p:nvPr/>
        </p:nvGrpSpPr>
        <p:grpSpPr>
          <a:xfrm>
            <a:off x="-749998" y="3789359"/>
            <a:ext cx="1828800" cy="1828800"/>
            <a:chOff x="0" y="3789360"/>
            <a:chExt cx="1828800" cy="1828800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7FFAB036-28AD-6744-3A1F-030ADF47193A}"/>
                </a:ext>
              </a:extLst>
            </p:cNvPr>
            <p:cNvSpPr/>
            <p:nvPr/>
          </p:nvSpPr>
          <p:spPr>
            <a:xfrm>
              <a:off x="0" y="3789360"/>
              <a:ext cx="1828800" cy="1828800"/>
            </a:xfrm>
            <a:prstGeom prst="arc">
              <a:avLst>
                <a:gd name="adj1" fmla="val 18155554"/>
                <a:gd name="adj2" fmla="val 3293276"/>
              </a:avLst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09895B-4DC7-846B-E77E-8ACC1DE9B9AE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 flipV="1">
              <a:off x="914400" y="4703760"/>
              <a:ext cx="525942" cy="74800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235A36-0A5C-7528-CFC6-F29B9C5394A1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>
              <a:off x="914400" y="3933358"/>
              <a:ext cx="492552" cy="7704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793126-96E5-9A2B-48EF-B0EABA2E6BEB}"/>
              </a:ext>
            </a:extLst>
          </p:cNvPr>
          <p:cNvGrpSpPr/>
          <p:nvPr/>
        </p:nvGrpSpPr>
        <p:grpSpPr>
          <a:xfrm>
            <a:off x="1651334" y="3933356"/>
            <a:ext cx="525942" cy="1518407"/>
            <a:chOff x="1837927" y="3933358"/>
            <a:chExt cx="525942" cy="151840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53BE8AA-487F-87F0-C397-DEB7943E13D1}"/>
                </a:ext>
              </a:extLst>
            </p:cNvPr>
            <p:cNvGrpSpPr/>
            <p:nvPr/>
          </p:nvGrpSpPr>
          <p:grpSpPr>
            <a:xfrm>
              <a:off x="1837927" y="3933358"/>
              <a:ext cx="525942" cy="1518407"/>
              <a:chOff x="914400" y="3933358"/>
              <a:chExt cx="525942" cy="151840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2905D42-702D-04FB-98C7-CE879B4A5A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4400" y="4703760"/>
                <a:ext cx="525942" cy="74800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8EBB733-6C79-4EF5-CB3A-A0BC5BC809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4400" y="3933358"/>
                <a:ext cx="492552" cy="77040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532046B-988A-713F-FB1A-80015F2678FA}"/>
                </a:ext>
              </a:extLst>
            </p:cNvPr>
            <p:cNvCxnSpPr>
              <a:cxnSpLocks/>
            </p:cNvCxnSpPr>
            <p:nvPr/>
          </p:nvCxnSpPr>
          <p:spPr>
            <a:xfrm>
              <a:off x="2330479" y="3933358"/>
              <a:ext cx="0" cy="151840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8AB251-4976-CB11-BE92-5E76AA282FB0}"/>
              </a:ext>
            </a:extLst>
          </p:cNvPr>
          <p:cNvGrpSpPr/>
          <p:nvPr/>
        </p:nvGrpSpPr>
        <p:grpSpPr>
          <a:xfrm>
            <a:off x="1330752" y="3789359"/>
            <a:ext cx="1828800" cy="1828800"/>
            <a:chOff x="1002749" y="3789360"/>
            <a:chExt cx="1828800" cy="182880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DC9774-9EE1-B83E-E3A4-C30B2707BBB3}"/>
                </a:ext>
              </a:extLst>
            </p:cNvPr>
            <p:cNvCxnSpPr>
              <a:cxnSpLocks/>
            </p:cNvCxnSpPr>
            <p:nvPr/>
          </p:nvCxnSpPr>
          <p:spPr>
            <a:xfrm>
              <a:off x="2409701" y="3933358"/>
              <a:ext cx="0" cy="151840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186119CE-1383-3E0B-0FEF-B7550BAA0478}"/>
                </a:ext>
              </a:extLst>
            </p:cNvPr>
            <p:cNvSpPr/>
            <p:nvPr/>
          </p:nvSpPr>
          <p:spPr>
            <a:xfrm>
              <a:off x="1002749" y="3789360"/>
              <a:ext cx="1828800" cy="1828800"/>
            </a:xfrm>
            <a:prstGeom prst="arc">
              <a:avLst>
                <a:gd name="adj1" fmla="val 18155554"/>
                <a:gd name="adj2" fmla="val 3293276"/>
              </a:avLst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E6059A6-6DE4-592E-8E26-CB0B13C8C50F}"/>
                  </a:ext>
                </a:extLst>
              </p:cNvPr>
              <p:cNvSpPr txBox="1"/>
              <p:nvPr/>
            </p:nvSpPr>
            <p:spPr>
              <a:xfrm>
                <a:off x="1119491" y="4379049"/>
                <a:ext cx="2343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E6059A6-6DE4-592E-8E26-CB0B13C8C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91" y="4379049"/>
                <a:ext cx="234386" cy="584775"/>
              </a:xfrm>
              <a:prstGeom prst="rect">
                <a:avLst/>
              </a:prstGeom>
              <a:blipFill>
                <a:blip r:embed="rId4"/>
                <a:stretch>
                  <a:fillRect r="-5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C13467-C25E-C283-3F8B-089334DF4FE0}"/>
                  </a:ext>
                </a:extLst>
              </p:cNvPr>
              <p:cNvSpPr txBox="1"/>
              <p:nvPr/>
            </p:nvSpPr>
            <p:spPr>
              <a:xfrm>
                <a:off x="2146502" y="4379049"/>
                <a:ext cx="2343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C13467-C25E-C283-3F8B-089334DF4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502" y="4379049"/>
                <a:ext cx="234386" cy="584775"/>
              </a:xfrm>
              <a:prstGeom prst="rect">
                <a:avLst/>
              </a:prstGeom>
              <a:blipFill>
                <a:blip r:embed="rId5"/>
                <a:stretch>
                  <a:fillRect r="-5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885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B1C4-6E64-EB1C-0E2D-9EB2004E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to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38B08-AFD1-FFD8-D366-0BD3B23F7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594"/>
          </a:xfrm>
        </p:spPr>
        <p:txBody>
          <a:bodyPr/>
          <a:lstStyle/>
          <a:p>
            <a:r>
              <a:rPr lang="en-US" dirty="0"/>
              <a:t>Slightly unstable</a:t>
            </a: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84E5F9B8-1835-95E4-879D-93CEE87A56E7}"/>
              </a:ext>
            </a:extLst>
          </p:cNvPr>
          <p:cNvSpPr/>
          <p:nvPr/>
        </p:nvSpPr>
        <p:spPr>
          <a:xfrm>
            <a:off x="5347325" y="2401673"/>
            <a:ext cx="1727948" cy="655092"/>
          </a:xfrm>
          <a:prstGeom prst="curvedDownArrow">
            <a:avLst>
              <a:gd name="adj1" fmla="val 78502"/>
              <a:gd name="adj2" fmla="val 131886"/>
              <a:gd name="adj3" fmla="val 6785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A colorful circles on a white background&#10;&#10;Description automatically generated">
            <a:extLst>
              <a:ext uri="{FF2B5EF4-FFF2-40B4-BE49-F238E27FC236}">
                <a16:creationId xmlns:a16="http://schemas.microsoft.com/office/drawing/2014/main" id="{FA848370-1064-3746-D7C1-B1DEF486F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21" y="3255893"/>
            <a:ext cx="4745745" cy="3236982"/>
          </a:xfrm>
          <a:prstGeom prst="rect">
            <a:avLst/>
          </a:prstGeom>
        </p:spPr>
      </p:pic>
      <p:pic>
        <p:nvPicPr>
          <p:cNvPr id="14" name="Picture 13" descr="A colorful circles on a white background&#10;&#10;Description automatically generated">
            <a:extLst>
              <a:ext uri="{FF2B5EF4-FFF2-40B4-BE49-F238E27FC236}">
                <a16:creationId xmlns:a16="http://schemas.microsoft.com/office/drawing/2014/main" id="{B13A1BCA-AE8C-5AFF-6FEE-610F89A02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64" y="3255893"/>
            <a:ext cx="4745745" cy="32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21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2AE6-A062-622F-BDEB-69CA3276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&amp; Step Size</a:t>
            </a:r>
          </a:p>
        </p:txBody>
      </p:sp>
      <p:pic>
        <p:nvPicPr>
          <p:cNvPr id="5" name="Content Placeholder 4" descr="A colorful circles on a white background&#10;&#10;Description automatically generated">
            <a:extLst>
              <a:ext uri="{FF2B5EF4-FFF2-40B4-BE49-F238E27FC236}">
                <a16:creationId xmlns:a16="http://schemas.microsoft.com/office/drawing/2014/main" id="{D7AD3FCC-79EF-816E-F67A-1AFDCC096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2652254"/>
            <a:ext cx="4943475" cy="33718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BDC1D6-9CDD-092C-6DDB-6625A9BB65F0}"/>
                  </a:ext>
                </a:extLst>
              </p:cNvPr>
              <p:cNvSpPr txBox="1"/>
              <p:nvPr/>
            </p:nvSpPr>
            <p:spPr>
              <a:xfrm>
                <a:off x="3048000" y="2197768"/>
                <a:ext cx="1620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BDC1D6-9CDD-092C-6DDB-6625A9BB6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197768"/>
                <a:ext cx="16202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54021C-332F-24F4-FA5A-1F1D2511DD06}"/>
                  </a:ext>
                </a:extLst>
              </p:cNvPr>
              <p:cNvSpPr txBox="1"/>
              <p:nvPr/>
            </p:nvSpPr>
            <p:spPr>
              <a:xfrm>
                <a:off x="8446168" y="2197768"/>
                <a:ext cx="1620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54021C-332F-24F4-FA5A-1F1D2511D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168" y="2197768"/>
                <a:ext cx="16202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olorful circles on a white background&#10;&#10;Description automatically generated">
            <a:extLst>
              <a:ext uri="{FF2B5EF4-FFF2-40B4-BE49-F238E27FC236}">
                <a16:creationId xmlns:a16="http://schemas.microsoft.com/office/drawing/2014/main" id="{857E1067-F62D-A8F6-061B-2EE873A9D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652254"/>
            <a:ext cx="4943475" cy="3371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1EEFFA-8DA0-5046-EB67-F4553C48CB15}"/>
              </a:ext>
            </a:extLst>
          </p:cNvPr>
          <p:cNvSpPr txBox="1"/>
          <p:nvPr/>
        </p:nvSpPr>
        <p:spPr>
          <a:xfrm>
            <a:off x="3048000" y="6123543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Slightly unstable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9AE24-BDEC-48C5-D0F5-E5036E56ABE4}"/>
              </a:ext>
            </a:extLst>
          </p:cNvPr>
          <p:cNvSpPr txBox="1"/>
          <p:nvPr/>
        </p:nvSpPr>
        <p:spPr>
          <a:xfrm>
            <a:off x="8309810" y="6059850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Marginally stable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264E9D-A3AB-72DE-DE29-104E7C995B37}"/>
              </a:ext>
            </a:extLst>
          </p:cNvPr>
          <p:cNvSpPr txBox="1"/>
          <p:nvPr/>
        </p:nvSpPr>
        <p:spPr>
          <a:xfrm>
            <a:off x="1296536" y="1433015"/>
            <a:ext cx="611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Instability at BC’s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later by small change in update subroutine</a:t>
            </a:r>
          </a:p>
        </p:txBody>
      </p:sp>
    </p:spTree>
    <p:extLst>
      <p:ext uri="{BB962C8B-B14F-4D97-AF65-F5344CB8AC3E}">
        <p14:creationId xmlns:p14="http://schemas.microsoft.com/office/powerpoint/2010/main" val="12242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8D3E35-DDDE-3534-BD7E-88D915E0F8B4}"/>
              </a:ext>
            </a:extLst>
          </p:cNvPr>
          <p:cNvGrpSpPr/>
          <p:nvPr/>
        </p:nvGrpSpPr>
        <p:grpSpPr>
          <a:xfrm>
            <a:off x="1624012" y="1247775"/>
            <a:ext cx="8943975" cy="4362450"/>
            <a:chOff x="1624012" y="1247775"/>
            <a:chExt cx="8943975" cy="43624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E26C32-F711-6D33-39C2-F05D5641A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4012" y="1247775"/>
              <a:ext cx="8943975" cy="43624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946461-2B6C-8A6F-2A5E-2E530BDC5C97}"/>
                </a:ext>
              </a:extLst>
            </p:cNvPr>
            <p:cNvSpPr txBox="1"/>
            <p:nvPr/>
          </p:nvSpPr>
          <p:spPr>
            <a:xfrm>
              <a:off x="3863074" y="4940969"/>
              <a:ext cx="4465849" cy="461665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Beenz…with two E’s and a Z</a:t>
              </a:r>
            </a:p>
          </p:txBody>
        </p:sp>
      </p:grpSp>
      <p:pic>
        <p:nvPicPr>
          <p:cNvPr id="1026" name="Picture 2" descr="Meowmeowbeenz Posters for Sale | Redbubble">
            <a:extLst>
              <a:ext uri="{FF2B5EF4-FFF2-40B4-BE49-F238E27FC236}">
                <a16:creationId xmlns:a16="http://schemas.microsoft.com/office/drawing/2014/main" id="{1AC16173-513A-D8ED-4E88-A6A7F24EF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294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006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4ED9-5B9E-DD8B-A920-E5E3162E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5E35-6928-7750-9DAE-29F24DAD9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T. M. Russell.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MesoMake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Unpublished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[2] Skidmore, Cary &amp; Phillips, D.S. &amp; Howe, Philip &amp;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Mang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Joseph &amp; Romero, J.A.. (1998). The evolution of microstructural changes in pressed HMX explosives. 10.2172/334323. </a:t>
            </a:r>
            <a:endParaRPr lang="en-US" sz="16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600" dirty="0"/>
              <a:t>[3] R. Mahbub, T. M. Russell, J. D. Borg, R. Coutu, and J. P. Borg, “Geometric Optimization of a Functional Meso-structure with DAKOTA for Surrogate Energetic Heterogeneous Mixture”. AIP Conference, SCCM—2023. Under Review.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Raffee Mahbub, “Investigating The Dynamic Response of Surrogate Energetic Systems with Variable Geometric Complexity”. PhD Thesis, Marquette University. May 2024.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J.W. LaJeunesse, “Dynamic Behavior of Granular Earth Materials Subjected to Pressure-Shear Loading”. PhD Thesis. Marquette University. 2018.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Rawn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Penn, "Reducing Porosity in LPBF TI-6AL-4V by Parameter Optimization and Low Temperature Hot Isostatic Pressing Cycle" Master's Theses. 2023.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[7] Jiang, R.,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Monteil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L., Kimes, K., Mostafaei, A., &amp;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Chmielus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M. (2021). Influence of powder type and binder saturation on binder jet 3D–printed and sintered Inconel 625 samples. </a:t>
            </a:r>
            <a:r>
              <a:rPr lang="en-US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International Journal of Advanced Manufacturing Technology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116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3827-3838.</a:t>
            </a:r>
          </a:p>
        </p:txBody>
      </p:sp>
    </p:spTree>
    <p:extLst>
      <p:ext uri="{BB962C8B-B14F-4D97-AF65-F5344CB8AC3E}">
        <p14:creationId xmlns:p14="http://schemas.microsoft.com/office/powerpoint/2010/main" val="332863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9EB-9759-B93C-6D42-BB8F90C7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56158" cy="1325563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MesoMake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8A9A-B52B-783F-3A77-FCA31B1F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6158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MesoMake</a:t>
            </a:r>
            <a:r>
              <a:rPr lang="en-US" dirty="0"/>
              <a:t> [1]</a:t>
            </a:r>
          </a:p>
          <a:p>
            <a:pPr lvl="1"/>
            <a:r>
              <a:rPr lang="en-US" dirty="0"/>
              <a:t>A program I wrote</a:t>
            </a:r>
          </a:p>
          <a:p>
            <a:pPr lvl="2"/>
            <a:r>
              <a:rPr lang="en-US" dirty="0"/>
              <a:t>Python</a:t>
            </a:r>
          </a:p>
          <a:p>
            <a:pPr lvl="1"/>
            <a:r>
              <a:rPr lang="en-US" dirty="0"/>
              <a:t>Randomly generates granular/porous mesostructured</a:t>
            </a:r>
          </a:p>
          <a:p>
            <a:pPr lvl="1"/>
            <a:r>
              <a:rPr lang="en-US" dirty="0"/>
              <a:t>Randomly initializes circled</a:t>
            </a:r>
          </a:p>
          <a:p>
            <a:pPr lvl="1"/>
            <a:r>
              <a:rPr lang="en-US" dirty="0"/>
              <a:t>Resolves overlaps</a:t>
            </a:r>
          </a:p>
          <a:p>
            <a:pPr lvl="1"/>
            <a:r>
              <a:rPr lang="en-US" dirty="0"/>
              <a:t>2D or 3D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Domain decomposition</a:t>
            </a:r>
          </a:p>
          <a:p>
            <a:pPr lvl="2"/>
            <a:r>
              <a:rPr lang="en-US" dirty="0"/>
              <a:t>Partial remapping</a:t>
            </a:r>
          </a:p>
          <a:p>
            <a:pPr lvl="1"/>
            <a:r>
              <a:rPr lang="en-US" dirty="0"/>
              <a:t>Sobol distribution reduces initial overlaps</a:t>
            </a:r>
          </a:p>
          <a:p>
            <a:pPr lvl="1"/>
            <a:r>
              <a:rPr lang="en-US" dirty="0"/>
              <a:t>Allows distributions of grain/pore radii</a:t>
            </a:r>
          </a:p>
          <a:p>
            <a:r>
              <a:rPr lang="en-US" dirty="0"/>
              <a:t>Limited to spherical particles/pores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C133E-7893-93D2-5CDA-5C19E3D2F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358" y="3402004"/>
            <a:ext cx="5197642" cy="3455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6E76E-8C0D-E022-C28C-1240CE930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56" y="0"/>
            <a:ext cx="5197643" cy="3455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6B2382-BBD0-C721-948A-98D0FC8F08DD}"/>
              </a:ext>
            </a:extLst>
          </p:cNvPr>
          <p:cNvSpPr txBox="1"/>
          <p:nvPr/>
        </p:nvSpPr>
        <p:spPr>
          <a:xfrm>
            <a:off x="0" y="6490772"/>
            <a:ext cx="456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T. M. Russell.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MesoMake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Unpublished</a:t>
            </a:r>
          </a:p>
        </p:txBody>
      </p:sp>
    </p:spTree>
    <p:extLst>
      <p:ext uri="{BB962C8B-B14F-4D97-AF65-F5344CB8AC3E}">
        <p14:creationId xmlns:p14="http://schemas.microsoft.com/office/powerpoint/2010/main" val="311124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6A62D-530F-DDC3-F71F-6DD7204F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2335"/>
            <a:ext cx="6096000" cy="4053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A4806-7492-B0D5-79B5-E5F773D7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72" y="1861312"/>
            <a:ext cx="4351263" cy="3226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9ECE1-CFB0-B376-7664-B0E48E8EA80A}"/>
              </a:ext>
            </a:extLst>
          </p:cNvPr>
          <p:cNvSpPr txBox="1"/>
          <p:nvPr/>
        </p:nvSpPr>
        <p:spPr>
          <a:xfrm>
            <a:off x="899321" y="5088194"/>
            <a:ext cx="4070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[2] Skidmore, Cary &amp; Phillips, D.S. &amp; Howe, Philip &amp;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Mang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Joseph &amp; Romero, J.A.. (1998). The evolution of microstructural changes in pressed HMX explosives. 10.2172/334323. </a:t>
            </a:r>
            <a:endParaRPr lang="en-US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13F18E6-6EED-5D71-4B0A-793BA0EB4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Goal of these programs: Generate realistic meso-structures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8FDAB-FC52-DF1F-6C2C-51C84552A26A}"/>
              </a:ext>
            </a:extLst>
          </p:cNvPr>
          <p:cNvSpPr txBox="1"/>
          <p:nvPr/>
        </p:nvSpPr>
        <p:spPr>
          <a:xfrm>
            <a:off x="7418438" y="5301775"/>
            <a:ext cx="345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T. M. Russell.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MesoMake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Unpublished</a:t>
            </a:r>
          </a:p>
        </p:txBody>
      </p:sp>
    </p:spTree>
    <p:extLst>
      <p:ext uri="{BB962C8B-B14F-4D97-AF65-F5344CB8AC3E}">
        <p14:creationId xmlns:p14="http://schemas.microsoft.com/office/powerpoint/2010/main" val="69950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C05B-63F2-232C-E2DE-5B46D2A7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F9519-75A3-F508-F239-5C55BAD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6368" cy="4351338"/>
          </a:xfrm>
        </p:spPr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mesoMake</a:t>
            </a:r>
            <a:r>
              <a:rPr lang="en-US" dirty="0"/>
              <a:t> to incorporate porosity in sugar cone mesostructured</a:t>
            </a:r>
          </a:p>
          <a:p>
            <a:r>
              <a:rPr lang="en-US" dirty="0"/>
              <a:t>Inclusion of porosity improved resemblance of simulation to experimental measurements</a:t>
            </a:r>
          </a:p>
          <a:p>
            <a:pPr lvl="1"/>
            <a:r>
              <a:rPr lang="en-US" dirty="0"/>
              <a:t>Porosity diminished maximum velocity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E5CB0-00FD-A2D9-9EC0-5E57A2A2D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" t="12058"/>
          <a:stretch/>
        </p:blipFill>
        <p:spPr>
          <a:xfrm>
            <a:off x="5314950" y="1652024"/>
            <a:ext cx="6877050" cy="3553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C4400-CD24-E26F-B9C4-3C1AAEE7074C}"/>
              </a:ext>
            </a:extLst>
          </p:cNvPr>
          <p:cNvSpPr txBox="1"/>
          <p:nvPr/>
        </p:nvSpPr>
        <p:spPr>
          <a:xfrm>
            <a:off x="5560142" y="5397910"/>
            <a:ext cx="5793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R. Mahbub, T. M. Russell, J. D. Borg, R. Coutu, and J. P. Borg, “Geometric Optimization of a Functional Meso-structure with DAKOTA for Surrogate Energetic Heterogeneous Mixture”. AIP Conference, SCCM—2023. Under Review.</a:t>
            </a:r>
          </a:p>
        </p:txBody>
      </p:sp>
    </p:spTree>
    <p:extLst>
      <p:ext uri="{BB962C8B-B14F-4D97-AF65-F5344CB8AC3E}">
        <p14:creationId xmlns:p14="http://schemas.microsoft.com/office/powerpoint/2010/main" val="69989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DDCC-A7A8-701B-D595-C5083DAD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[4]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1F764-1471-2651-0AF3-19C9418A0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114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Rafee conducted a shot on 80% sugar-20% PDMS binder mixture [4]</a:t>
            </a:r>
          </a:p>
          <a:p>
            <a:r>
              <a:rPr lang="en-US" dirty="0"/>
              <a:t>I used </a:t>
            </a:r>
            <a:r>
              <a:rPr lang="en-US" dirty="0" err="1"/>
              <a:t>mesoMake</a:t>
            </a:r>
            <a:r>
              <a:rPr lang="en-US" dirty="0"/>
              <a:t> to generate porous mixture of 2 constituents</a:t>
            </a:r>
          </a:p>
          <a:p>
            <a:r>
              <a:rPr lang="en-US" dirty="0"/>
              <a:t>Varied porosity to try to replicate experimental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439D3-B46C-F10D-1954-07F51E0DF414}"/>
              </a:ext>
            </a:extLst>
          </p:cNvPr>
          <p:cNvSpPr txBox="1"/>
          <p:nvPr/>
        </p:nvSpPr>
        <p:spPr>
          <a:xfrm>
            <a:off x="0" y="6334780"/>
            <a:ext cx="716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Raffee Mahbub. Investigating The Dynamic Response of Surrogate Energetic Systems with Variable Geometric Complexity. PhD Thesis, Marquette University. May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2060B-63E1-08C5-A008-0D174EF7F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6" t="53485"/>
          <a:stretch/>
        </p:blipFill>
        <p:spPr>
          <a:xfrm>
            <a:off x="6753726" y="0"/>
            <a:ext cx="5438274" cy="3027582"/>
          </a:xfrm>
          <a:prstGeom prst="rect">
            <a:avLst/>
          </a:prstGeom>
        </p:spPr>
      </p:pic>
      <p:pic>
        <p:nvPicPr>
          <p:cNvPr id="8" name="Picture 7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A711A6E-4901-D913-830D-5F8289B93A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6"/>
          <a:stretch/>
        </p:blipFill>
        <p:spPr>
          <a:xfrm>
            <a:off x="9461595" y="3027582"/>
            <a:ext cx="2661061" cy="3830418"/>
          </a:xfrm>
          <a:prstGeom prst="rect">
            <a:avLst/>
          </a:prstGeom>
        </p:spPr>
      </p:pic>
      <p:pic>
        <p:nvPicPr>
          <p:cNvPr id="9" name="Picture 8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5DB30FE-4FA9-9D2F-DDC2-296608AC0A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5"/>
          <a:stretch/>
        </p:blipFill>
        <p:spPr>
          <a:xfrm>
            <a:off x="7432786" y="3027582"/>
            <a:ext cx="2040077" cy="38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2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ED8A-A671-B218-206C-8578BEE2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6" y="124485"/>
            <a:ext cx="67760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Real </a:t>
            </a:r>
            <a:r>
              <a:rPr lang="en-US" dirty="0" err="1"/>
              <a:t>meso</a:t>
            </a:r>
            <a:r>
              <a:rPr lang="en-US" dirty="0"/>
              <a:t>/micro-structural features are not always spherical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1AACA-E091-2590-60FC-535127EB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6" y="1863495"/>
            <a:ext cx="3373349" cy="2501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526115-A05C-0EFF-B8D0-E437DD7A4019}"/>
              </a:ext>
            </a:extLst>
          </p:cNvPr>
          <p:cNvSpPr txBox="1"/>
          <p:nvPr/>
        </p:nvSpPr>
        <p:spPr>
          <a:xfrm>
            <a:off x="10146" y="4365159"/>
            <a:ext cx="337334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[2] Skidmore, Cary &amp; Phillips, D.S. &amp; Howe, Philip &amp;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Mang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Joseph &amp; Romero, J.A.. (1998). The evolution of microstructural changes in pressed HMX explosives. 10.2172/334323. 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17DA6-67BD-28D3-383D-B0F9611C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248" y="263394"/>
            <a:ext cx="3253698" cy="2501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5B8268-7001-033D-FE4F-DF7FD2A0034B}"/>
              </a:ext>
            </a:extLst>
          </p:cNvPr>
          <p:cNvSpPr txBox="1"/>
          <p:nvPr/>
        </p:nvSpPr>
        <p:spPr>
          <a:xfrm>
            <a:off x="7342729" y="2883206"/>
            <a:ext cx="4038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J.W. LaJeunesse, “Dynamic Behavior of Granular Earth Materials Subjected to Pressure-Shear Loading”. PhD Thesis. Marquette University. 2018.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DFFB6-7E4A-4226-FDE3-F36F09A082D2}"/>
              </a:ext>
            </a:extLst>
          </p:cNvPr>
          <p:cNvSpPr txBox="1"/>
          <p:nvPr/>
        </p:nvSpPr>
        <p:spPr>
          <a:xfrm>
            <a:off x="6986043" y="6119336"/>
            <a:ext cx="4631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Rawn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Penn, "Reducing Porosity in LPBF TI-6AL-4V by Parameter Optimization and Low Temperature Hot Isostatic Pressing Cycle" Master's Theses. Marquette University 2023.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A16102-1507-9D73-5803-19305CFB2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248" y="3621869"/>
            <a:ext cx="3253698" cy="250449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931C866-545B-128D-768E-F426B914DE5B}"/>
              </a:ext>
            </a:extLst>
          </p:cNvPr>
          <p:cNvSpPr/>
          <p:nvPr/>
        </p:nvSpPr>
        <p:spPr>
          <a:xfrm>
            <a:off x="8554453" y="3826043"/>
            <a:ext cx="565484" cy="565484"/>
          </a:xfrm>
          <a:prstGeom prst="ellipse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9B58CA-B3A1-109B-94C7-6FACC7A57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343" y="1966564"/>
            <a:ext cx="3314700" cy="22955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3FD2AB-2B27-469A-7EA0-AFD2EC373FBC}"/>
              </a:ext>
            </a:extLst>
          </p:cNvPr>
          <p:cNvSpPr txBox="1"/>
          <p:nvPr/>
        </p:nvSpPr>
        <p:spPr>
          <a:xfrm>
            <a:off x="3655014" y="4262089"/>
            <a:ext cx="33310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[7] Jiang, R., </a:t>
            </a:r>
            <a:r>
              <a:rPr lang="en-US" sz="1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Monteil</a:t>
            </a:r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L., Kimes, K., Mostafaei, A., &amp; </a:t>
            </a:r>
            <a:r>
              <a:rPr lang="en-US" sz="1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Chmielus</a:t>
            </a:r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M. (2021). Influence of powder type and binder saturation on binder jet 3D–printed and sintered Inconel 625 samples. </a:t>
            </a:r>
            <a:r>
              <a:rPr lang="en-US" sz="14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International Journal of Advanced Manufacturing Technology</a:t>
            </a:r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116</a:t>
            </a:r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3827-3838.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29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B98A-0800-003E-2D60-31354734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Beenz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CF85B-7008-8682-F422-8DCBE8F75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limited geometry of </a:t>
            </a:r>
            <a:r>
              <a:rPr lang="en-US" dirty="0" err="1"/>
              <a:t>MesoMake</a:t>
            </a:r>
            <a:r>
              <a:rPr lang="en-US" dirty="0"/>
              <a:t> can be advanced by connecting spheres into </a:t>
            </a:r>
            <a:r>
              <a:rPr lang="en-US" i="1" dirty="0" err="1"/>
              <a:t>beenz</a:t>
            </a:r>
            <a:endParaRPr lang="en-US" i="1" dirty="0"/>
          </a:p>
          <a:p>
            <a:r>
              <a:rPr lang="en-US" dirty="0"/>
              <a:t>A </a:t>
            </a:r>
            <a:r>
              <a:rPr lang="en-US" i="1" dirty="0"/>
              <a:t>been</a:t>
            </a:r>
            <a:r>
              <a:rPr lang="en-US" dirty="0"/>
              <a:t> is composed of two connected circles</a:t>
            </a:r>
          </a:p>
          <a:p>
            <a:r>
              <a:rPr lang="en-US" dirty="0"/>
              <a:t>Coordinate refers to circle center</a:t>
            </a:r>
          </a:p>
          <a:p>
            <a:r>
              <a:rPr lang="en-US" dirty="0"/>
              <a:t>Thus far, circles have equal radii</a:t>
            </a:r>
          </a:p>
          <a:p>
            <a:r>
              <a:rPr lang="en-US" dirty="0"/>
              <a:t>Circle centers can easily be found with some trig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Later, this can be broadened into many spheres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4C895C-5956-4199-6F56-EF2CE778D73B}"/>
              </a:ext>
            </a:extLst>
          </p:cNvPr>
          <p:cNvSpPr/>
          <p:nvPr/>
        </p:nvSpPr>
        <p:spPr>
          <a:xfrm>
            <a:off x="8519651" y="4348163"/>
            <a:ext cx="1828800" cy="1828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57B884-D9BA-653B-46BA-0CF1493B46DA}"/>
              </a:ext>
            </a:extLst>
          </p:cNvPr>
          <p:cNvSpPr/>
          <p:nvPr/>
        </p:nvSpPr>
        <p:spPr>
          <a:xfrm>
            <a:off x="9434051" y="3937670"/>
            <a:ext cx="1828800" cy="1828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44B873-9D7E-D4DD-93DB-F802553E3F00}"/>
              </a:ext>
            </a:extLst>
          </p:cNvPr>
          <p:cNvCxnSpPr/>
          <p:nvPr/>
        </p:nvCxnSpPr>
        <p:spPr>
          <a:xfrm>
            <a:off x="9876503" y="4819447"/>
            <a:ext cx="0" cy="457200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FA2C46-0BB0-2EDF-9306-E26C2F0BD2C3}"/>
              </a:ext>
            </a:extLst>
          </p:cNvPr>
          <p:cNvCxnSpPr/>
          <p:nvPr/>
        </p:nvCxnSpPr>
        <p:spPr>
          <a:xfrm>
            <a:off x="9640528" y="5043261"/>
            <a:ext cx="457200" cy="0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0D916A-1DF6-5FC8-C9AE-7A0413759DE1}"/>
              </a:ext>
            </a:extLst>
          </p:cNvPr>
          <p:cNvCxnSpPr>
            <a:cxnSpLocks/>
          </p:cNvCxnSpPr>
          <p:nvPr/>
        </p:nvCxnSpPr>
        <p:spPr>
          <a:xfrm flipV="1">
            <a:off x="9338186" y="4708835"/>
            <a:ext cx="1091381" cy="656303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D0EECD-A8ED-7FFE-92A0-AD136113B6C7}"/>
                  </a:ext>
                </a:extLst>
              </p:cNvPr>
              <p:cNvSpPr txBox="1"/>
              <p:nvPr/>
            </p:nvSpPr>
            <p:spPr>
              <a:xfrm>
                <a:off x="9220199" y="4483509"/>
                <a:ext cx="1084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D0EECD-A8ED-7FFE-92A0-AD136113B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199" y="4483509"/>
                <a:ext cx="1084007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292715-A3ED-68F2-5D2F-093AA123434B}"/>
                  </a:ext>
                </a:extLst>
              </p:cNvPr>
              <p:cNvSpPr txBox="1"/>
              <p:nvPr/>
            </p:nvSpPr>
            <p:spPr>
              <a:xfrm>
                <a:off x="9869128" y="3348032"/>
                <a:ext cx="2252816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292715-A3ED-68F2-5D2F-093AA1234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128" y="3348032"/>
                <a:ext cx="2252816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453634-7F10-1E17-36E4-86808893E9E2}"/>
                  </a:ext>
                </a:extLst>
              </p:cNvPr>
              <p:cNvSpPr txBox="1"/>
              <p:nvPr/>
            </p:nvSpPr>
            <p:spPr>
              <a:xfrm>
                <a:off x="7687595" y="6136303"/>
                <a:ext cx="2252816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453634-7F10-1E17-36E4-86808893E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595" y="6136303"/>
                <a:ext cx="2252816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61B28D2C-8EAE-5BF8-E4E1-8BAD11109DE7}"/>
              </a:ext>
            </a:extLst>
          </p:cNvPr>
          <p:cNvSpPr/>
          <p:nvPr/>
        </p:nvSpPr>
        <p:spPr>
          <a:xfrm>
            <a:off x="9200535" y="4324810"/>
            <a:ext cx="1371600" cy="1371600"/>
          </a:xfrm>
          <a:prstGeom prst="arc">
            <a:avLst>
              <a:gd name="adj1" fmla="val 21055210"/>
              <a:gd name="adj2" fmla="val 7994584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571CD-E757-563E-4C0C-F8198EE5C000}"/>
                  </a:ext>
                </a:extLst>
              </p:cNvPr>
              <p:cNvSpPr txBox="1"/>
              <p:nvPr/>
            </p:nvSpPr>
            <p:spPr>
              <a:xfrm>
                <a:off x="10588477" y="5010610"/>
                <a:ext cx="367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571CD-E757-563E-4C0C-F8198EE5C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477" y="5010610"/>
                <a:ext cx="3677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8E88CA-B266-08D7-FCE4-6271C88ECBF4}"/>
                  </a:ext>
                </a:extLst>
              </p:cNvPr>
              <p:cNvSpPr txBox="1"/>
              <p:nvPr/>
            </p:nvSpPr>
            <p:spPr>
              <a:xfrm>
                <a:off x="10373887" y="4483509"/>
                <a:ext cx="3747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8E88CA-B266-08D7-FCE4-6271C88EC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3887" y="4483509"/>
                <a:ext cx="3747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80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9D2D-47BA-31D3-71F4-6E2662EF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Beenz</a:t>
            </a:r>
            <a:r>
              <a:rPr lang="en-US" dirty="0"/>
              <a:t> vs. Polygons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EFCF41-59B7-2EE5-97FA-C265DD8DA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Determining and resolving overlaps between </a:t>
                </a:r>
                <a:r>
                  <a:rPr lang="en-US" i="1" dirty="0" err="1"/>
                  <a:t>beenz</a:t>
                </a:r>
                <a:r>
                  <a:rPr lang="en-US" dirty="0"/>
                  <a:t> is much easier than polygons</a:t>
                </a:r>
              </a:p>
              <a:p>
                <a:r>
                  <a:rPr lang="en-US" dirty="0"/>
                  <a:t>For circles, center-to-center vector,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, is always parallel to maximum overlap vector,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EFCF41-59B7-2EE5-97FA-C265DD8DA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E5D6596-7C91-5529-6FE8-E2F001315317}"/>
              </a:ext>
            </a:extLst>
          </p:cNvPr>
          <p:cNvGrpSpPr/>
          <p:nvPr/>
        </p:nvGrpSpPr>
        <p:grpSpPr>
          <a:xfrm>
            <a:off x="1647095" y="3881904"/>
            <a:ext cx="3303026" cy="1868279"/>
            <a:chOff x="7871432" y="79925"/>
            <a:chExt cx="3303026" cy="186827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E906775-358C-D0DC-AE13-7D0C02AFDED3}"/>
                </a:ext>
              </a:extLst>
            </p:cNvPr>
            <p:cNvSpPr/>
            <p:nvPr/>
          </p:nvSpPr>
          <p:spPr>
            <a:xfrm>
              <a:off x="9345658" y="119404"/>
              <a:ext cx="1828800" cy="1828800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D539483-E859-5A50-B666-801952B5FD04}"/>
                </a:ext>
              </a:extLst>
            </p:cNvPr>
            <p:cNvSpPr/>
            <p:nvPr/>
          </p:nvSpPr>
          <p:spPr>
            <a:xfrm>
              <a:off x="7871432" y="79925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AB60F4-D8B2-0EBB-A2AD-539A5E707BFA}"/>
              </a:ext>
            </a:extLst>
          </p:cNvPr>
          <p:cNvCxnSpPr/>
          <p:nvPr/>
        </p:nvCxnSpPr>
        <p:spPr>
          <a:xfrm>
            <a:off x="2561495" y="4757738"/>
            <a:ext cx="16523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D076DE-A783-6EF9-9637-E53B5EE1A984}"/>
                  </a:ext>
                </a:extLst>
              </p:cNvPr>
              <p:cNvSpPr txBox="1"/>
              <p:nvPr/>
            </p:nvSpPr>
            <p:spPr>
              <a:xfrm>
                <a:off x="2140879" y="4556273"/>
                <a:ext cx="559826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D076DE-A783-6EF9-9637-E53B5EE1A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879" y="4556273"/>
                <a:ext cx="559826" cy="40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6EBB4F-0E97-FC03-DF0D-A26588A2D80A}"/>
              </a:ext>
            </a:extLst>
          </p:cNvPr>
          <p:cNvCxnSpPr>
            <a:cxnSpLocks/>
          </p:cNvCxnSpPr>
          <p:nvPr/>
        </p:nvCxnSpPr>
        <p:spPr>
          <a:xfrm>
            <a:off x="3121321" y="4829885"/>
            <a:ext cx="3437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91B682-612F-CCBF-E1A0-D2D55D4BA37D}"/>
                  </a:ext>
                </a:extLst>
              </p:cNvPr>
              <p:cNvSpPr txBox="1"/>
              <p:nvPr/>
            </p:nvSpPr>
            <p:spPr>
              <a:xfrm>
                <a:off x="3012764" y="4869365"/>
                <a:ext cx="559826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91B682-612F-CCBF-E1A0-D2D55D4BA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764" y="4869365"/>
                <a:ext cx="559826" cy="410305"/>
              </a:xfrm>
              <a:prstGeom prst="rect">
                <a:avLst/>
              </a:prstGeom>
              <a:blipFill>
                <a:blip r:embed="rId4"/>
                <a:stretch>
                  <a:fillRect t="-22388" r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4B5C94BA-88A5-231D-1263-6E826A8CCAB2}"/>
              </a:ext>
            </a:extLst>
          </p:cNvPr>
          <p:cNvSpPr/>
          <p:nvPr/>
        </p:nvSpPr>
        <p:spPr>
          <a:xfrm>
            <a:off x="771877" y="4757738"/>
            <a:ext cx="1828800" cy="1828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A0A6E4-98C9-4372-1C0E-78645EDD7A73}"/>
              </a:ext>
            </a:extLst>
          </p:cNvPr>
          <p:cNvSpPr/>
          <p:nvPr/>
        </p:nvSpPr>
        <p:spPr>
          <a:xfrm>
            <a:off x="4330029" y="3881904"/>
            <a:ext cx="1828800" cy="18288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2EDFF-17AA-6E5D-28E4-34BBE1245A07}"/>
              </a:ext>
            </a:extLst>
          </p:cNvPr>
          <p:cNvSpPr/>
          <p:nvPr/>
        </p:nvSpPr>
        <p:spPr>
          <a:xfrm rot="19929903">
            <a:off x="7801707" y="4001294"/>
            <a:ext cx="1828800" cy="1748889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580F7C6-295A-5F89-7E7B-E88CF6D77C62}"/>
              </a:ext>
            </a:extLst>
          </p:cNvPr>
          <p:cNvSpPr/>
          <p:nvPr/>
        </p:nvSpPr>
        <p:spPr>
          <a:xfrm rot="16024466">
            <a:off x="9004106" y="4289692"/>
            <a:ext cx="2243939" cy="2065254"/>
          </a:xfrm>
          <a:prstGeom prst="triangl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833631-AF45-B426-A5E4-33E43078EAFF}"/>
              </a:ext>
            </a:extLst>
          </p:cNvPr>
          <p:cNvCxnSpPr/>
          <p:nvPr/>
        </p:nvCxnSpPr>
        <p:spPr>
          <a:xfrm>
            <a:off x="8716107" y="4875738"/>
            <a:ext cx="1817367" cy="3328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73059-7670-A625-0852-FD64EEA319DA}"/>
                  </a:ext>
                </a:extLst>
              </p:cNvPr>
              <p:cNvSpPr txBox="1"/>
              <p:nvPr/>
            </p:nvSpPr>
            <p:spPr>
              <a:xfrm>
                <a:off x="8183565" y="4448098"/>
                <a:ext cx="559826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73059-7670-A625-0852-FD64EEA31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565" y="4448098"/>
                <a:ext cx="559826" cy="40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51ACBF-3995-858C-20D8-FAE8D17AD9ED}"/>
                  </a:ext>
                </a:extLst>
              </p:cNvPr>
              <p:cNvSpPr txBox="1"/>
              <p:nvPr/>
            </p:nvSpPr>
            <p:spPr>
              <a:xfrm>
                <a:off x="8865068" y="5003094"/>
                <a:ext cx="559826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51ACBF-3995-858C-20D8-FAE8D17AD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068" y="5003094"/>
                <a:ext cx="559826" cy="410305"/>
              </a:xfrm>
              <a:prstGeom prst="rect">
                <a:avLst/>
              </a:prstGeom>
              <a:blipFill>
                <a:blip r:embed="rId6"/>
                <a:stretch>
                  <a:fillRect t="-22388" r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505CBE-4CE1-4D9B-9FAC-C38117EAED3C}"/>
              </a:ext>
            </a:extLst>
          </p:cNvPr>
          <p:cNvCxnSpPr>
            <a:cxnSpLocks/>
          </p:cNvCxnSpPr>
          <p:nvPr/>
        </p:nvCxnSpPr>
        <p:spPr>
          <a:xfrm>
            <a:off x="9424894" y="5160986"/>
            <a:ext cx="203200" cy="181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04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3083</TotalTime>
  <Words>1339</Words>
  <Application>Microsoft Office PowerPoint</Application>
  <PresentationFormat>Widescreen</PresentationFormat>
  <Paragraphs>154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Cambria Math</vt:lpstr>
      <vt:lpstr>Times New Roman</vt:lpstr>
      <vt:lpstr>Office Theme</vt:lpstr>
      <vt:lpstr>mesoBeenz</vt:lpstr>
      <vt:lpstr>PowerPoint Presentation</vt:lpstr>
      <vt:lpstr>Background: MesoMake</vt:lpstr>
      <vt:lpstr>Goal of these programs: Generate realistic meso-structures</vt:lpstr>
      <vt:lpstr>In [3]</vt:lpstr>
      <vt:lpstr>In [4]</vt:lpstr>
      <vt:lpstr>Real meso/micro-structural features are not always spherical</vt:lpstr>
      <vt:lpstr>Beenz</vt:lpstr>
      <vt:lpstr>Beenz vs. Polygons</vt:lpstr>
      <vt:lpstr>When beenz collide</vt:lpstr>
      <vt:lpstr>Resolving overlap: x &amp; y</vt:lpstr>
      <vt:lpstr>Resolving overlap: θ</vt:lpstr>
      <vt:lpstr>Best solution</vt:lpstr>
      <vt:lpstr>Angular momentum</vt:lpstr>
      <vt:lpstr>Modification to linear momentum constraint</vt:lpstr>
      <vt:lpstr>Modification to linear momentum constraint</vt:lpstr>
      <vt:lpstr>To determine the volume fraction, the area of an individual been must be calculable</vt:lpstr>
      <vt:lpstr>Starting to work</vt:lpstr>
      <vt:lpstr>Stability &amp; Step Size</vt:lpstr>
      <vt:lpstr>Refrences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mesoBeenz</dc:title>
  <dc:creator>Truman Russell</dc:creator>
  <cp:lastModifiedBy>Truman Russell</cp:lastModifiedBy>
  <cp:revision>7</cp:revision>
  <dcterms:created xsi:type="dcterms:W3CDTF">2024-04-06T16:05:16Z</dcterms:created>
  <dcterms:modified xsi:type="dcterms:W3CDTF">2024-04-28T18:43:05Z</dcterms:modified>
</cp:coreProperties>
</file>